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725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12" Type="http://schemas.openxmlformats.org/officeDocument/2006/relationships/image" Target="../media/image21.png"/><Relationship Id="rId2" Type="http://schemas.openxmlformats.org/officeDocument/2006/relationships/image" Target="../media/image2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6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12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6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0DDC1-7838-EA78-B847-8512C6F87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2529360-243B-505C-EB8B-459660F4F0C7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11BB8"/>
          </a:solidFill>
          <a:ln>
            <a:solidFill>
              <a:srgbClr val="611B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5115"/>
              </a:lnSpc>
            </a:pPr>
            <a:endParaRPr lang="en-US" dirty="0">
              <a:solidFill>
                <a:srgbClr val="FFFFFF"/>
              </a:solidFill>
              <a:latin typeface="Poppins ExtraBold"/>
            </a:endParaRPr>
          </a:p>
        </p:txBody>
      </p:sp>
      <p:pic>
        <p:nvPicPr>
          <p:cNvPr id="3" name="Picture 2" descr="lrhs_logo.png">
            <a:extLst>
              <a:ext uri="{FF2B5EF4-FFF2-40B4-BE49-F238E27FC236}">
                <a16:creationId xmlns:a16="http://schemas.microsoft.com/office/drawing/2014/main" id="{55D1C3CB-AFF8-A045-FCA1-30C22EDCD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1808" y="502920"/>
            <a:ext cx="1191873" cy="12344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B351BE-5BCD-AADA-3D8E-C188C12C223C}"/>
              </a:ext>
            </a:extLst>
          </p:cNvPr>
          <p:cNvSpPr txBox="1"/>
          <p:nvPr/>
        </p:nvSpPr>
        <p:spPr>
          <a:xfrm>
            <a:off x="2637351" y="1595628"/>
            <a:ext cx="6886822" cy="615553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ptos"/>
              </a:rPr>
              <a:t>Long Reach High School PTSA</a:t>
            </a:r>
            <a:endParaRPr sz="4000" b="1" i="0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7264C0A-E842-0EDB-DC3F-E1919BA15DC6}"/>
              </a:ext>
            </a:extLst>
          </p:cNvPr>
          <p:cNvSpPr/>
          <p:nvPr/>
        </p:nvSpPr>
        <p:spPr>
          <a:xfrm>
            <a:off x="3197404" y="5202170"/>
            <a:ext cx="5440680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9AB521-B646-40BA-70BB-31669444C2CD}"/>
              </a:ext>
            </a:extLst>
          </p:cNvPr>
          <p:cNvSpPr txBox="1"/>
          <p:nvPr/>
        </p:nvSpPr>
        <p:spPr>
          <a:xfrm>
            <a:off x="3385413" y="5485992"/>
            <a:ext cx="5074920" cy="29260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300" b="1" i="0" dirty="0">
                <a:solidFill>
                  <a:srgbClr val="611BB8"/>
                </a:solidFill>
                <a:latin typeface="Aptos"/>
              </a:rPr>
              <a:t>CHECK US OUT  •  JOIN US  •  GET INVOLVED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18BA4E-1878-DEEA-8072-D2C984DC0739}"/>
              </a:ext>
            </a:extLst>
          </p:cNvPr>
          <p:cNvSpPr txBox="1"/>
          <p:nvPr/>
        </p:nvSpPr>
        <p:spPr>
          <a:xfrm>
            <a:off x="485239" y="2211181"/>
            <a:ext cx="11774079" cy="27796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415"/>
              </a:lnSpc>
            </a:pPr>
            <a:r>
              <a:rPr sz="1725" b="0" i="0" u="none" dirty="0">
                <a:solidFill>
                  <a:srgbClr val="E9D5FF"/>
                </a:solidFill>
                <a:latin typeface="Lato"/>
              </a:rPr>
              <a:t>Empowering Students • Supporting Staff • </a:t>
            </a:r>
            <a:r>
              <a:rPr lang="en-US" sz="1725" b="0" i="0" u="none" dirty="0">
                <a:solidFill>
                  <a:srgbClr val="E9D5FF"/>
                </a:solidFill>
                <a:latin typeface="Lato"/>
              </a:rPr>
              <a:t>Strengthening Our S</a:t>
            </a:r>
            <a:r>
              <a:rPr lang="en-US" sz="1725" dirty="0">
                <a:solidFill>
                  <a:srgbClr val="E9D5FF"/>
                </a:solidFill>
                <a:latin typeface="Lato"/>
              </a:rPr>
              <a:t>chool Community • </a:t>
            </a:r>
            <a:r>
              <a:rPr sz="1725" b="0" i="0" u="none" dirty="0">
                <a:solidFill>
                  <a:srgbClr val="E9D5FF"/>
                </a:solidFill>
                <a:latin typeface="Lato"/>
              </a:rPr>
              <a:t>Building Community Partnerships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D65054-6D03-8097-F144-9BF585DCDC30}"/>
              </a:ext>
            </a:extLst>
          </p:cNvPr>
          <p:cNvSpPr txBox="1"/>
          <p:nvPr/>
        </p:nvSpPr>
        <p:spPr>
          <a:xfrm>
            <a:off x="556261" y="6275062"/>
            <a:ext cx="11049000" cy="184666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l"/>
            <a:r>
              <a:rPr sz="1200" b="0" i="0" u="none" dirty="0">
                <a:solidFill>
                  <a:srgbClr val="D8B4FE"/>
                </a:solidFill>
                <a:latin typeface="Lato Medium"/>
              </a:rPr>
              <a:t>Parent Teacher Student Association </a:t>
            </a:r>
            <a:r>
              <a:rPr sz="1200" b="1" i="0" u="none" dirty="0">
                <a:solidFill>
                  <a:srgbClr val="FEF08A"/>
                </a:solidFill>
                <a:latin typeface="Lato"/>
              </a:rPr>
              <a:t>Join Us in Making a Difference!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0BE9FE-DF8D-9896-70A8-E86C25428C35}"/>
              </a:ext>
            </a:extLst>
          </p:cNvPr>
          <p:cNvSpPr txBox="1"/>
          <p:nvPr/>
        </p:nvSpPr>
        <p:spPr>
          <a:xfrm>
            <a:off x="4126388" y="3332988"/>
            <a:ext cx="3582712" cy="123110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4000" b="1" i="0" dirty="0">
                <a:solidFill>
                  <a:srgbClr val="FFFFFF"/>
                </a:solidFill>
                <a:latin typeface="Aptos"/>
              </a:rPr>
              <a:t>ONE REACH.
ONE PURPOSE.</a:t>
            </a:r>
            <a:endParaRPr lang="en-US" sz="4000" b="1" i="0" dirty="0">
              <a:solidFill>
                <a:srgbClr val="FFFFFF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262491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3700"/>
            <a:ext cx="12192000" cy="1143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2346275"/>
            <a:ext cx="3619500" cy="3070324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0" y="2346275"/>
            <a:ext cx="3619500" cy="3070324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3875" y="2346275"/>
            <a:ext cx="3619500" cy="30703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625" y="190500"/>
            <a:ext cx="5120640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700" b="1" i="0" u="none" dirty="0">
                <a:solidFill>
                  <a:srgbClr val="FFFFFF"/>
                </a:solidFill>
                <a:latin typeface="Poppins"/>
              </a:rPr>
              <a:t>How the PTSA Supports LRHS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6050" y="347662"/>
            <a:ext cx="266700" cy="2095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687050" y="333375"/>
            <a:ext cx="9144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>
                <a:solidFill>
                  <a:srgbClr val="FFFFFF"/>
                </a:solidFill>
                <a:latin typeface="Poppins"/>
              </a:rPr>
              <a:t>LRHS PTSA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2622500"/>
            <a:ext cx="476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76350" y="2646312"/>
            <a:ext cx="1530191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4C1D95"/>
                </a:solidFill>
                <a:latin typeface="Poppins"/>
              </a:rPr>
              <a:t>Staff Support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5350" y="3384500"/>
            <a:ext cx="2914650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Back to School Staff Breakfast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5350" y="3693021"/>
            <a:ext cx="2914650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Dinners for Parent/Teacher Conferences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5350" y="4001541"/>
            <a:ext cx="2914650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Holiday Treats &amp; Summer Ice Cream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5350" y="4310062"/>
            <a:ext cx="2914650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Staff Appreciation Week Luncheons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5350" y="4618583"/>
            <a:ext cx="2914650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Classroom &amp; Teacher Resource Support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4375" y="2622500"/>
            <a:ext cx="476250" cy="47625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133975" y="2646312"/>
            <a:ext cx="1860232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4C1D95"/>
                </a:solidFill>
                <a:latin typeface="Poppins"/>
              </a:rPr>
              <a:t>Student Support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52975" y="3384500"/>
            <a:ext cx="2914650" cy="1962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 dirty="0">
                <a:solidFill>
                  <a:srgbClr val="334155"/>
                </a:solidFill>
                <a:latin typeface="Lato"/>
              </a:rPr>
              <a:t>Prom </a:t>
            </a:r>
            <a:r>
              <a:rPr lang="en-US" sz="1200" b="0" i="0" u="none" dirty="0">
                <a:solidFill>
                  <a:srgbClr val="334155"/>
                </a:solidFill>
                <a:latin typeface="Lato"/>
              </a:rPr>
              <a:t>Support</a:t>
            </a:r>
            <a:endParaRPr sz="1200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52975" y="3693021"/>
            <a:ext cx="2914650" cy="1962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 dirty="0">
                <a:solidFill>
                  <a:srgbClr val="334155"/>
                </a:solidFill>
                <a:latin typeface="Lato"/>
              </a:rPr>
              <a:t>Senior Scholarship</a:t>
            </a:r>
            <a:r>
              <a:rPr lang="en-US" sz="1200" dirty="0">
                <a:solidFill>
                  <a:srgbClr val="334155"/>
                </a:solidFill>
                <a:latin typeface="Lato"/>
              </a:rPr>
              <a:t>s</a:t>
            </a:r>
            <a:endParaRPr sz="1200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52975" y="4001541"/>
            <a:ext cx="2914650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Street Smarts Driver’s Education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52975" y="4310062"/>
            <a:ext cx="2914650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 dirty="0">
                <a:solidFill>
                  <a:srgbClr val="334155"/>
                </a:solidFill>
                <a:latin typeface="Lato"/>
              </a:rPr>
              <a:t>Student Wellbeing &amp; Mental Health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52975" y="4618583"/>
            <a:ext cx="2914650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 dirty="0">
                <a:solidFill>
                  <a:srgbClr val="334155"/>
                </a:solidFill>
                <a:latin typeface="Lato"/>
              </a:rPr>
              <a:t>SAT/ACT Practice Test Sessions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52975" y="4927103"/>
            <a:ext cx="2914650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National PTA Reflections Arts Program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2622500"/>
            <a:ext cx="476250" cy="4762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8991600" y="2646312"/>
            <a:ext cx="2470308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 dirty="0">
                <a:solidFill>
                  <a:srgbClr val="4C1D95"/>
                </a:solidFill>
                <a:latin typeface="Poppins"/>
              </a:rPr>
              <a:t>Parents &amp; Community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10600" y="3384500"/>
            <a:ext cx="2914650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Educational Speakers &amp; Presentations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10600" y="3693021"/>
            <a:ext cx="2914650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Outreach Initiatives (Homewood &amp; ARL)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610600" y="4001541"/>
            <a:ext cx="2914650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Family Engagement Workshops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10600" y="4310062"/>
            <a:ext cx="2914650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Advocacy for School Resources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610600" y="4618583"/>
            <a:ext cx="2914650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Parent-Teacher Collaboration Platforms</a:t>
            </a:r>
          </a:p>
        </p:txBody>
      </p:sp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525" y="2755850"/>
            <a:ext cx="266700" cy="209550"/>
          </a:xfrm>
          <a:prstGeom prst="rect">
            <a:avLst/>
          </a:prstGeom>
        </p:spPr>
      </p:pic>
      <p:pic>
        <p:nvPicPr>
          <p:cNvPr id="35" name="Picture 3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3403550"/>
            <a:ext cx="104775" cy="133350"/>
          </a:xfrm>
          <a:prstGeom prst="rect">
            <a:avLst/>
          </a:prstGeom>
        </p:spPr>
      </p:pic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3712071"/>
            <a:ext cx="104775" cy="133350"/>
          </a:xfrm>
          <a:prstGeom prst="rect">
            <a:avLst/>
          </a:prstGeom>
        </p:spPr>
      </p:pic>
      <p:pic>
        <p:nvPicPr>
          <p:cNvPr id="37" name="Picture 3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4020591"/>
            <a:ext cx="104775" cy="133350"/>
          </a:xfrm>
          <a:prstGeom prst="rect">
            <a:avLst/>
          </a:prstGeom>
        </p:spPr>
      </p:pic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4329112"/>
            <a:ext cx="104775" cy="133350"/>
          </a:xfrm>
          <a:prstGeom prst="rect">
            <a:avLst/>
          </a:prstGeom>
        </p:spPr>
      </p:pic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4637633"/>
            <a:ext cx="104775" cy="133350"/>
          </a:xfrm>
          <a:prstGeom prst="rect">
            <a:avLst/>
          </a:prstGeom>
        </p:spPr>
      </p:pic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29150" y="2755850"/>
            <a:ext cx="266700" cy="209550"/>
          </a:xfrm>
          <a:prstGeom prst="rect">
            <a:avLst/>
          </a:prstGeom>
        </p:spPr>
      </p:pic>
      <p:pic>
        <p:nvPicPr>
          <p:cNvPr id="41" name="Picture 4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4375" y="3403550"/>
            <a:ext cx="104775" cy="133350"/>
          </a:xfrm>
          <a:prstGeom prst="rect">
            <a:avLst/>
          </a:prstGeom>
        </p:spPr>
      </p:pic>
      <p:pic>
        <p:nvPicPr>
          <p:cNvPr id="42" name="Picture 4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4375" y="3712071"/>
            <a:ext cx="104775" cy="133350"/>
          </a:xfrm>
          <a:prstGeom prst="rect">
            <a:avLst/>
          </a:prstGeom>
        </p:spPr>
      </p:pic>
      <p:pic>
        <p:nvPicPr>
          <p:cNvPr id="43" name="Picture 42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4375" y="4020591"/>
            <a:ext cx="104775" cy="133350"/>
          </a:xfrm>
          <a:prstGeom prst="rect">
            <a:avLst/>
          </a:prstGeom>
        </p:spPr>
      </p:pic>
      <p:pic>
        <p:nvPicPr>
          <p:cNvPr id="44" name="Picture 43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4375" y="4329112"/>
            <a:ext cx="104775" cy="133350"/>
          </a:xfrm>
          <a:prstGeom prst="rect">
            <a:avLst/>
          </a:prstGeom>
        </p:spPr>
      </p:pic>
      <p:pic>
        <p:nvPicPr>
          <p:cNvPr id="45" name="Picture 4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4375" y="4637633"/>
            <a:ext cx="104775" cy="133350"/>
          </a:xfrm>
          <a:prstGeom prst="rect">
            <a:avLst/>
          </a:prstGeom>
        </p:spPr>
      </p:pic>
      <p:pic>
        <p:nvPicPr>
          <p:cNvPr id="46" name="Picture 4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4375" y="4946153"/>
            <a:ext cx="104775" cy="133350"/>
          </a:xfrm>
          <a:prstGeom prst="rect">
            <a:avLst/>
          </a:prstGeom>
        </p:spPr>
      </p:pic>
      <p:pic>
        <p:nvPicPr>
          <p:cNvPr id="47" name="Picture 46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86775" y="2755850"/>
            <a:ext cx="266700" cy="209550"/>
          </a:xfrm>
          <a:prstGeom prst="rect">
            <a:avLst/>
          </a:prstGeom>
        </p:spPr>
      </p:pic>
      <p:pic>
        <p:nvPicPr>
          <p:cNvPr id="48" name="Picture 4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0" y="3403550"/>
            <a:ext cx="104775" cy="133350"/>
          </a:xfrm>
          <a:prstGeom prst="rect">
            <a:avLst/>
          </a:prstGeom>
        </p:spPr>
      </p:pic>
      <p:pic>
        <p:nvPicPr>
          <p:cNvPr id="49" name="Picture 48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0" y="3712071"/>
            <a:ext cx="104775" cy="133350"/>
          </a:xfrm>
          <a:prstGeom prst="rect">
            <a:avLst/>
          </a:prstGeom>
        </p:spPr>
      </p:pic>
      <p:pic>
        <p:nvPicPr>
          <p:cNvPr id="50" name="Picture 4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0" y="4020591"/>
            <a:ext cx="104775" cy="133350"/>
          </a:xfrm>
          <a:prstGeom prst="rect">
            <a:avLst/>
          </a:prstGeom>
        </p:spPr>
      </p:pic>
      <p:pic>
        <p:nvPicPr>
          <p:cNvPr id="51" name="Picture 5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0" y="4329112"/>
            <a:ext cx="104775" cy="133350"/>
          </a:xfrm>
          <a:prstGeom prst="rect">
            <a:avLst/>
          </a:prstGeom>
        </p:spPr>
      </p:pic>
      <p:pic>
        <p:nvPicPr>
          <p:cNvPr id="52" name="Picture 5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0" y="4637633"/>
            <a:ext cx="104775" cy="133350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C8B1D53E-9900-BF8D-D24C-1AA7C0CFCB77}"/>
              </a:ext>
            </a:extLst>
          </p:cNvPr>
          <p:cNvSpPr/>
          <p:nvPr/>
        </p:nvSpPr>
        <p:spPr>
          <a:xfrm>
            <a:off x="305" y="0"/>
            <a:ext cx="12191695" cy="1078992"/>
          </a:xfrm>
          <a:prstGeom prst="rect">
            <a:avLst/>
          </a:prstGeom>
          <a:solidFill>
            <a:srgbClr val="611BB8"/>
          </a:solidFill>
          <a:ln>
            <a:solidFill>
              <a:srgbClr val="611B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6" name="Picture 55" descr="lrhs_logo.png">
            <a:extLst>
              <a:ext uri="{FF2B5EF4-FFF2-40B4-BE49-F238E27FC236}">
                <a16:creationId xmlns:a16="http://schemas.microsoft.com/office/drawing/2014/main" id="{F8848D2C-AC79-1BDF-B5B9-F891528C4B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67501" y="59436"/>
            <a:ext cx="988813" cy="1024128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B8A9ADCD-A650-AB9F-651C-502CE1D3A43C}"/>
              </a:ext>
            </a:extLst>
          </p:cNvPr>
          <p:cNvSpPr txBox="1"/>
          <p:nvPr/>
        </p:nvSpPr>
        <p:spPr>
          <a:xfrm>
            <a:off x="428625" y="155257"/>
            <a:ext cx="10378440" cy="5943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3000" b="1" i="0" dirty="0">
                <a:solidFill>
                  <a:srgbClr val="FFFFFF"/>
                </a:solidFill>
                <a:latin typeface="Aptos"/>
              </a:rPr>
              <a:t>How We Support LRHS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2CB2E62-445D-AA8A-CFB9-33B611DE2B9D}"/>
              </a:ext>
            </a:extLst>
          </p:cNvPr>
          <p:cNvSpPr txBox="1"/>
          <p:nvPr/>
        </p:nvSpPr>
        <p:spPr>
          <a:xfrm>
            <a:off x="467609" y="673741"/>
            <a:ext cx="9875520" cy="21945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100" b="0" i="0" dirty="0">
                <a:solidFill>
                  <a:srgbClr val="E6DCF6"/>
                </a:solidFill>
                <a:latin typeface="Aptos"/>
              </a:rPr>
              <a:t>Building connection and opportunity across the school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3700"/>
            <a:ext cx="12192000" cy="1143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1862138"/>
            <a:ext cx="5553075" cy="2000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300" y="1862137"/>
            <a:ext cx="5553075" cy="2000249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3995737"/>
            <a:ext cx="5553075" cy="20002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3995737"/>
            <a:ext cx="5553075" cy="20002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8625" y="190500"/>
            <a:ext cx="588573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700" b="1" i="0" u="none" dirty="0">
                <a:solidFill>
                  <a:srgbClr val="FFFFFF"/>
                </a:solidFill>
                <a:latin typeface="Poppins"/>
              </a:rPr>
              <a:t>Our Strategic Goals For This Year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06050" y="347662"/>
            <a:ext cx="266700" cy="2095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687050" y="333375"/>
            <a:ext cx="9144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>
                <a:solidFill>
                  <a:srgbClr val="FFFFFF"/>
                </a:solidFill>
                <a:latin typeface="Poppins"/>
              </a:rPr>
              <a:t>LRHS PTSA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6750" y="2805112"/>
            <a:ext cx="5076825" cy="44294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475569"/>
                </a:solidFill>
                <a:latin typeface="Lato"/>
              </a:rPr>
              <a:t>Supporting our Seniors through expanded PTSA scholarship opportunities and assisting with funding for Senior Breakfast activities</a:t>
            </a:r>
            <a:endParaRPr sz="1200" dirty="0">
              <a:solidFill>
                <a:srgbClr val="475569"/>
              </a:solidFill>
              <a:latin typeface="La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48425" y="2805112"/>
            <a:ext cx="5076825" cy="44941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475569"/>
                </a:solidFill>
                <a:latin typeface="Lato"/>
              </a:rPr>
              <a:t>Providing financial support for Prom to ensure a safe, memorable, and affordable celebration  </a:t>
            </a:r>
            <a:endParaRPr sz="1200" dirty="0">
              <a:solidFill>
                <a:srgbClr val="475569"/>
              </a:solidFill>
              <a:latin typeface="Lato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6750" y="5033962"/>
            <a:ext cx="5076825" cy="673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475569"/>
                </a:solidFill>
                <a:latin typeface="Lato"/>
              </a:rPr>
              <a:t>Boosting school spirit and student well-being by contributing to key events such as the Back to School Block Party, Homecoming, Battle of the Classes, and mental health initiatives</a:t>
            </a:r>
            <a:endParaRPr sz="1200" dirty="0">
              <a:solidFill>
                <a:srgbClr val="475569"/>
              </a:solidFill>
              <a:latin typeface="Lato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48425" y="5033962"/>
            <a:ext cx="50768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 dirty="0">
                <a:solidFill>
                  <a:srgbClr val="475569"/>
                </a:solidFill>
                <a:latin typeface="Lato"/>
              </a:rPr>
              <a:t>Building an inclusive school culture by extending outreach to all Long Reach families, supporting community resource programs, and strengthening family involvement.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043112"/>
            <a:ext cx="476250" cy="4762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76350" y="2066925"/>
            <a:ext cx="3437052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 dirty="0">
                <a:solidFill>
                  <a:srgbClr val="4C1D95"/>
                </a:solidFill>
                <a:latin typeface="Poppins"/>
              </a:rPr>
              <a:t> Senior </a:t>
            </a:r>
            <a:r>
              <a:rPr lang="en-US" sz="1650" b="1" i="0" u="none" dirty="0">
                <a:solidFill>
                  <a:srgbClr val="4C1D95"/>
                </a:solidFill>
                <a:latin typeface="Poppins"/>
              </a:rPr>
              <a:t>Activities &amp; </a:t>
            </a:r>
            <a:r>
              <a:rPr sz="1650" b="1" i="0" u="none" dirty="0">
                <a:solidFill>
                  <a:srgbClr val="4C1D95"/>
                </a:solidFill>
                <a:latin typeface="Poppins"/>
              </a:rPr>
              <a:t>S</a:t>
            </a:r>
            <a:r>
              <a:rPr lang="en-US" sz="1650" b="1" i="0" u="none" dirty="0">
                <a:solidFill>
                  <a:srgbClr val="4C1D95"/>
                </a:solidFill>
                <a:latin typeface="Poppins"/>
              </a:rPr>
              <a:t>cholarship</a:t>
            </a:r>
            <a:endParaRPr sz="1650" b="1" i="0" u="none" dirty="0">
              <a:solidFill>
                <a:srgbClr val="4C1D95"/>
              </a:solidFill>
              <a:latin typeface="Poppins"/>
            </a:endParaRP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8425" y="2043112"/>
            <a:ext cx="476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058025" y="2066925"/>
            <a:ext cx="2510313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650" b="1" i="0" u="none" dirty="0">
                <a:solidFill>
                  <a:srgbClr val="4C1D95"/>
                </a:solidFill>
                <a:latin typeface="Poppins"/>
              </a:rPr>
              <a:t>Prom </a:t>
            </a:r>
            <a:r>
              <a:rPr lang="en-US" sz="1650" b="1" dirty="0">
                <a:solidFill>
                  <a:srgbClr val="4C1D95"/>
                </a:solidFill>
                <a:latin typeface="Poppins"/>
              </a:rPr>
              <a:t>Support</a:t>
            </a:r>
            <a:endParaRPr sz="1650" b="1" i="0" u="none" dirty="0">
              <a:solidFill>
                <a:srgbClr val="4C1D95"/>
              </a:solidFill>
              <a:latin typeface="Poppins"/>
            </a:endParaRP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4271962"/>
            <a:ext cx="476250" cy="4762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276350" y="4295775"/>
            <a:ext cx="2620327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 dirty="0">
                <a:solidFill>
                  <a:srgbClr val="4C1D95"/>
                </a:solidFill>
                <a:latin typeface="Poppins"/>
              </a:rPr>
              <a:t>Student Life </a:t>
            </a:r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48425" y="4271962"/>
            <a:ext cx="476250" cy="47625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058025" y="4295775"/>
            <a:ext cx="2690336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4C1D95"/>
                </a:solidFill>
                <a:latin typeface="Poppins"/>
              </a:rPr>
              <a:t>Serving Our Community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1525" y="2176462"/>
            <a:ext cx="266700" cy="209550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67487" y="2176462"/>
            <a:ext cx="238125" cy="209550"/>
          </a:xfrm>
          <a:prstGeom prst="rect">
            <a:avLst/>
          </a:prstGeom>
        </p:spPr>
      </p:pic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812" y="4405312"/>
            <a:ext cx="238125" cy="209550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67487" y="4405312"/>
            <a:ext cx="238125" cy="20955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88DAFB28-A375-DF79-3615-37D6AC4A05A0}"/>
              </a:ext>
            </a:extLst>
          </p:cNvPr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611BB8"/>
          </a:solidFill>
          <a:ln>
            <a:solidFill>
              <a:srgbClr val="611B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CA54DFB-4EBA-7BFB-DEC8-F9FBC7579F5B}"/>
              </a:ext>
            </a:extLst>
          </p:cNvPr>
          <p:cNvSpPr txBox="1"/>
          <p:nvPr/>
        </p:nvSpPr>
        <p:spPr>
          <a:xfrm>
            <a:off x="430530" y="589380"/>
            <a:ext cx="9875520" cy="21945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100" b="0" i="0" dirty="0">
                <a:solidFill>
                  <a:srgbClr val="E6DCF6"/>
                </a:solidFill>
                <a:latin typeface="Aptos"/>
              </a:rPr>
              <a:t>Four priorities that put students and the LRHS community first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9BF8A4B-C542-32F5-9FED-30C894CA666A}"/>
              </a:ext>
            </a:extLst>
          </p:cNvPr>
          <p:cNvSpPr txBox="1"/>
          <p:nvPr/>
        </p:nvSpPr>
        <p:spPr>
          <a:xfrm>
            <a:off x="368981" y="136178"/>
            <a:ext cx="5859425" cy="461665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3000" b="1" i="0" dirty="0">
                <a:solidFill>
                  <a:srgbClr val="FFFFFF"/>
                </a:solidFill>
                <a:latin typeface="Aptos"/>
              </a:rPr>
              <a:t>Our </a:t>
            </a:r>
            <a:r>
              <a:rPr lang="en-US" sz="3000" b="1" dirty="0">
                <a:solidFill>
                  <a:srgbClr val="FFFFFF"/>
                </a:solidFill>
                <a:latin typeface="Aptos"/>
              </a:rPr>
              <a:t>Strategic</a:t>
            </a:r>
            <a:r>
              <a:rPr sz="3000" b="1" i="0" dirty="0">
                <a:solidFill>
                  <a:srgbClr val="FFFFFF"/>
                </a:solidFill>
                <a:latin typeface="Aptos"/>
              </a:rPr>
              <a:t> Goals for 2026–2027</a:t>
            </a:r>
          </a:p>
        </p:txBody>
      </p:sp>
      <p:pic>
        <p:nvPicPr>
          <p:cNvPr id="37" name="Picture 36" descr="lrhs_logo.png">
            <a:extLst>
              <a:ext uri="{FF2B5EF4-FFF2-40B4-BE49-F238E27FC236}">
                <a16:creationId xmlns:a16="http://schemas.microsoft.com/office/drawing/2014/main" id="{F23076AB-2404-17C9-6D04-5041B00EE95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907759" y="59436"/>
            <a:ext cx="988813" cy="102412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image.png">
            <a:extLst>
              <a:ext uri="{FF2B5EF4-FFF2-40B4-BE49-F238E27FC236}">
                <a16:creationId xmlns:a16="http://schemas.microsoft.com/office/drawing/2014/main" id="{B15B35FE-D3CC-1D6D-8FAA-8F399BF61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4897" y="1928995"/>
            <a:ext cx="3584346" cy="2495550"/>
          </a:xfrm>
          <a:prstGeom prst="rect">
            <a:avLst/>
          </a:prstGeom>
        </p:spPr>
      </p:pic>
      <p:pic>
        <p:nvPicPr>
          <p:cNvPr id="35" name="Picture 34" descr="image.png">
            <a:extLst>
              <a:ext uri="{FF2B5EF4-FFF2-40B4-BE49-F238E27FC236}">
                <a16:creationId xmlns:a16="http://schemas.microsoft.com/office/drawing/2014/main" id="{0BCFDE82-6C43-5467-F758-F7C0D06EF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81" y="1952107"/>
            <a:ext cx="3584346" cy="2495550"/>
          </a:xfrm>
          <a:prstGeom prst="rect">
            <a:avLst/>
          </a:prstGeom>
        </p:spPr>
      </p:pic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3700"/>
            <a:ext cx="12192000" cy="1143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283" y="5628438"/>
            <a:ext cx="11334750" cy="91916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7104" y="1931266"/>
            <a:ext cx="3584346" cy="24955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8625" y="190500"/>
            <a:ext cx="732091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700" b="1" i="0" u="none" dirty="0">
                <a:solidFill>
                  <a:srgbClr val="FFFFFF"/>
                </a:solidFill>
                <a:latin typeface="Poppins"/>
              </a:rPr>
              <a:t>Involvement &amp; Community Partnerships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6050" y="347662"/>
            <a:ext cx="266700" cy="2095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687050" y="333375"/>
            <a:ext cx="9144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>
                <a:solidFill>
                  <a:srgbClr val="FFFFFF"/>
                </a:solidFill>
                <a:latin typeface="Poppins"/>
              </a:rPr>
              <a:t>LRHS PTSA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5609" y="2190674"/>
            <a:ext cx="476250" cy="4762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628549" y="2852820"/>
            <a:ext cx="1060132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 dirty="0">
                <a:solidFill>
                  <a:srgbClr val="4C1D95"/>
                </a:solidFill>
                <a:latin typeface="Poppins"/>
              </a:rPr>
              <a:t>Donations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50419" y="3145495"/>
            <a:ext cx="2416391" cy="6302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sz="1125" b="0" i="0" u="none" dirty="0">
                <a:solidFill>
                  <a:srgbClr val="64748B"/>
                </a:solidFill>
                <a:latin typeface="Lato"/>
              </a:rPr>
              <a:t>Direct financial gifts, food contributions, and prize items for student events and staff appreciation.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4525" y="2183439"/>
            <a:ext cx="476250" cy="4762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453587" y="2832267"/>
            <a:ext cx="1130141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 dirty="0">
                <a:solidFill>
                  <a:srgbClr val="4C1D95"/>
                </a:solidFill>
                <a:latin typeface="Poppins"/>
              </a:rPr>
              <a:t>Volunteers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49646" y="3147048"/>
            <a:ext cx="2538021" cy="6302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sz="1125" b="0" i="0" u="none" dirty="0">
                <a:solidFill>
                  <a:srgbClr val="64748B"/>
                </a:solidFill>
                <a:latin typeface="Lato"/>
              </a:rPr>
              <a:t>Become a Committee </a:t>
            </a:r>
            <a:r>
              <a:rPr lang="en-US" sz="1125" dirty="0">
                <a:solidFill>
                  <a:srgbClr val="64748B"/>
                </a:solidFill>
                <a:latin typeface="Lato"/>
              </a:rPr>
              <a:t>Member</a:t>
            </a:r>
            <a:r>
              <a:rPr sz="1125" b="0" i="0" u="none" dirty="0">
                <a:solidFill>
                  <a:srgbClr val="64748B"/>
                </a:solidFill>
                <a:latin typeface="Lato"/>
              </a:rPr>
              <a:t>, volunteer for Prom night, </a:t>
            </a:r>
            <a:r>
              <a:rPr lang="en-US" sz="1125" dirty="0">
                <a:solidFill>
                  <a:srgbClr val="64748B"/>
                </a:solidFill>
                <a:latin typeface="Lato"/>
              </a:rPr>
              <a:t>assist with fundraising,</a:t>
            </a:r>
            <a:r>
              <a:rPr sz="1125" b="0" i="0" u="none" dirty="0">
                <a:solidFill>
                  <a:srgbClr val="64748B"/>
                </a:solidFill>
                <a:latin typeface="Lato"/>
              </a:rPr>
              <a:t> or attend monthly meetings.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8501" y="2195937"/>
            <a:ext cx="476250" cy="47625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972579" y="2848425"/>
            <a:ext cx="1850231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 dirty="0">
                <a:solidFill>
                  <a:srgbClr val="4C1D95"/>
                </a:solidFill>
                <a:latin typeface="Poppins"/>
              </a:rPr>
              <a:t>Program Partners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20728" y="3145495"/>
            <a:ext cx="2687771" cy="8482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sz="1125" b="0" i="0" u="none" dirty="0">
                <a:solidFill>
                  <a:srgbClr val="64748B"/>
                </a:solidFill>
                <a:latin typeface="Lato"/>
              </a:rPr>
              <a:t>Collaborations with Street Smarts Driver's Ed</a:t>
            </a:r>
            <a:r>
              <a:rPr lang="en-US" sz="1125" b="0" i="0" u="none" dirty="0">
                <a:solidFill>
                  <a:srgbClr val="64748B"/>
                </a:solidFill>
                <a:latin typeface="Lato"/>
              </a:rPr>
              <a:t>ucation</a:t>
            </a:r>
            <a:r>
              <a:rPr sz="1125" b="0" i="0" u="none" dirty="0">
                <a:solidFill>
                  <a:srgbClr val="64748B"/>
                </a:solidFill>
                <a:latin typeface="Lato"/>
              </a:rPr>
              <a:t>,</a:t>
            </a:r>
            <a:r>
              <a:rPr lang="en-US" sz="1125" b="0" i="0" u="none" dirty="0">
                <a:solidFill>
                  <a:srgbClr val="64748B"/>
                </a:solidFill>
                <a:latin typeface="Lato"/>
              </a:rPr>
              <a:t> Kendra Scott, Backstage Dance Studios,</a:t>
            </a:r>
            <a:r>
              <a:rPr sz="1125" b="0" i="0" u="none" dirty="0">
                <a:solidFill>
                  <a:srgbClr val="64748B"/>
                </a:solidFill>
                <a:latin typeface="Lato"/>
              </a:rPr>
              <a:t> Clothing to Cash </a:t>
            </a:r>
            <a:r>
              <a:rPr lang="en-US" sz="1125" b="0" i="0" u="none" dirty="0">
                <a:solidFill>
                  <a:srgbClr val="64748B"/>
                </a:solidFill>
                <a:latin typeface="Lato"/>
              </a:rPr>
              <a:t>R</a:t>
            </a:r>
            <a:r>
              <a:rPr sz="1125" b="0" i="0" u="none" dirty="0">
                <a:solidFill>
                  <a:srgbClr val="64748B"/>
                </a:solidFill>
                <a:latin typeface="Lato"/>
              </a:rPr>
              <a:t>ecycling, and local restaurant nights.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5935619"/>
            <a:ext cx="304800" cy="304800"/>
          </a:xfrm>
          <a:prstGeom prst="rect">
            <a:avLst/>
          </a:prstGeom>
        </p:spPr>
      </p:pic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39553" y="2317667"/>
            <a:ext cx="238125" cy="209550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1865" y="2315555"/>
            <a:ext cx="266700" cy="209550"/>
          </a:xfrm>
          <a:prstGeom prst="rect">
            <a:avLst/>
          </a:prstGeom>
        </p:spPr>
      </p:pic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96348" y="2323408"/>
            <a:ext cx="266700" cy="20955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154206" y="6014453"/>
            <a:ext cx="7570946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 dirty="0">
                <a:solidFill>
                  <a:srgbClr val="FFFFFF"/>
                </a:solidFill>
                <a:latin typeface="Poppins"/>
              </a:rPr>
              <a:t>Partner With Us To Grow Long Reach High School!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830C71C-BB58-67C1-3395-D7059AA8AF2A}"/>
              </a:ext>
            </a:extLst>
          </p:cNvPr>
          <p:cNvSpPr/>
          <p:nvPr/>
        </p:nvSpPr>
        <p:spPr>
          <a:xfrm>
            <a:off x="305" y="-87059"/>
            <a:ext cx="12191695" cy="1078992"/>
          </a:xfrm>
          <a:prstGeom prst="rect">
            <a:avLst/>
          </a:prstGeom>
          <a:solidFill>
            <a:srgbClr val="611BB8"/>
          </a:solidFill>
          <a:ln>
            <a:solidFill>
              <a:srgbClr val="611B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349EE01-7B09-8F64-39C6-31E1D8DA8FAC}"/>
              </a:ext>
            </a:extLst>
          </p:cNvPr>
          <p:cNvSpPr txBox="1"/>
          <p:nvPr/>
        </p:nvSpPr>
        <p:spPr>
          <a:xfrm>
            <a:off x="368981" y="136178"/>
            <a:ext cx="7151381" cy="461665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en-US" sz="3000" b="1" dirty="0">
                <a:solidFill>
                  <a:srgbClr val="FFFFFF"/>
                </a:solidFill>
                <a:latin typeface="Aptos"/>
              </a:rPr>
              <a:t>Involvement and Community Partnership</a:t>
            </a:r>
            <a:endParaRPr sz="3000" b="1" i="0" dirty="0">
              <a:solidFill>
                <a:srgbClr val="FFFFFF"/>
              </a:solidFill>
              <a:latin typeface="Aptos"/>
            </a:endParaRPr>
          </a:p>
        </p:txBody>
      </p:sp>
      <p:pic>
        <p:nvPicPr>
          <p:cNvPr id="41" name="Picture 40" descr="lrhs_logo.png">
            <a:extLst>
              <a:ext uri="{FF2B5EF4-FFF2-40B4-BE49-F238E27FC236}">
                <a16:creationId xmlns:a16="http://schemas.microsoft.com/office/drawing/2014/main" id="{72855CB9-B9DD-DB4A-615C-9C8285A8277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04056" y="-38894"/>
            <a:ext cx="988813" cy="102412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3700"/>
            <a:ext cx="12192000" cy="1143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1714500"/>
            <a:ext cx="5500687" cy="43338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6918" y="2876550"/>
            <a:ext cx="2324100" cy="2324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625" y="190500"/>
            <a:ext cx="4255531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700" b="1" i="0" u="none" dirty="0">
                <a:solidFill>
                  <a:srgbClr val="FFFFFF"/>
                </a:solidFill>
                <a:latin typeface="Poppins"/>
              </a:rPr>
              <a:t>Join Us &amp; Check Us Out!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6050" y="347662"/>
            <a:ext cx="266700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687050" y="333375"/>
            <a:ext cx="9144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 u="none">
                <a:solidFill>
                  <a:srgbClr val="FFFFFF"/>
                </a:solidFill>
                <a:latin typeface="Poppins"/>
              </a:rPr>
              <a:t>LRHS PTSA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68767" y="2066925"/>
            <a:ext cx="3220402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100" b="1" i="0" u="none">
                <a:solidFill>
                  <a:srgbClr val="4C1D95"/>
                </a:solidFill>
                <a:latin typeface="Poppins"/>
              </a:rPr>
              <a:t>Scan to Join the PTSA!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80388" y="2505075"/>
            <a:ext cx="4127393" cy="2058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0" u="none" dirty="0">
                <a:solidFill>
                  <a:srgbClr val="6B21A8"/>
                </a:solidFill>
                <a:latin typeface="Lato Medium"/>
              </a:rPr>
              <a:t>Use the link or QR code below to become an active member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6493" y="5448300"/>
            <a:ext cx="171450" cy="1333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2712" y="2302668"/>
            <a:ext cx="400050" cy="40005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2712" y="3221831"/>
            <a:ext cx="400050" cy="4000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2712" y="4140993"/>
            <a:ext cx="400050" cy="4000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2712" y="5060156"/>
            <a:ext cx="400050" cy="4000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015162" y="2271712"/>
            <a:ext cx="3790473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1" i="0" u="none">
                <a:solidFill>
                  <a:srgbClr val="1E1B4B"/>
                </a:solidFill>
                <a:latin typeface="Poppins"/>
              </a:rPr>
              <a:t>Visit Our Website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15162" y="2519362"/>
            <a:ext cx="3609975" cy="4122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 dirty="0">
                <a:solidFill>
                  <a:srgbClr val="64748B"/>
                </a:solidFill>
                <a:latin typeface="Lato"/>
              </a:rPr>
              <a:t>Stay updated on events, </a:t>
            </a:r>
            <a:r>
              <a:rPr lang="en-US" sz="1125" dirty="0">
                <a:solidFill>
                  <a:srgbClr val="64748B"/>
                </a:solidFill>
                <a:latin typeface="Lato"/>
              </a:rPr>
              <a:t>activitie</a:t>
            </a:r>
            <a:r>
              <a:rPr sz="1125" b="0" i="0" u="none" dirty="0">
                <a:solidFill>
                  <a:srgbClr val="64748B"/>
                </a:solidFill>
                <a:latin typeface="Lato"/>
              </a:rPr>
              <a:t>s, and PTSA announcements</a:t>
            </a:r>
            <a:r>
              <a:rPr lang="en-US" sz="1125" b="0" i="0" u="none" dirty="0">
                <a:solidFill>
                  <a:srgbClr val="64748B"/>
                </a:solidFill>
                <a:latin typeface="Lato"/>
              </a:rPr>
              <a:t> on www.lrhsptsa.org</a:t>
            </a:r>
            <a:endParaRPr sz="1125" b="0" i="0" u="none" dirty="0">
              <a:solidFill>
                <a:srgbClr val="64748B"/>
              </a:solidFill>
              <a:latin typeface="Lato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15162" y="3190875"/>
            <a:ext cx="3650456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1" i="0" u="none">
                <a:solidFill>
                  <a:srgbClr val="1E1B4B"/>
                </a:solidFill>
                <a:latin typeface="Poppins"/>
              </a:rPr>
              <a:t>Email Us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15162" y="3438525"/>
            <a:ext cx="3476625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64748B"/>
                </a:solidFill>
                <a:latin typeface="Lato"/>
              </a:rPr>
              <a:t>Reach out to PTSA officers for questions &amp; partnerships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15162" y="4110037"/>
            <a:ext cx="3580447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1" i="0" u="none">
                <a:solidFill>
                  <a:srgbClr val="1E1B4B"/>
                </a:solidFill>
                <a:latin typeface="Poppins"/>
              </a:rPr>
              <a:t>Monthly PTSA Meetings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15162" y="4357687"/>
            <a:ext cx="3409950" cy="1942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 dirty="0">
                <a:solidFill>
                  <a:srgbClr val="64748B"/>
                </a:solidFill>
                <a:latin typeface="Lato"/>
              </a:rPr>
              <a:t>Join parents, teachers, and student</a:t>
            </a:r>
            <a:r>
              <a:rPr lang="en-US" sz="1125" b="0" i="0" u="none" dirty="0">
                <a:solidFill>
                  <a:srgbClr val="64748B"/>
                </a:solidFill>
                <a:latin typeface="Lato"/>
              </a:rPr>
              <a:t>s</a:t>
            </a:r>
            <a:r>
              <a:rPr sz="1125" b="0" i="0" u="none" dirty="0">
                <a:solidFill>
                  <a:srgbClr val="64748B"/>
                </a:solidFill>
                <a:latin typeface="Lato"/>
              </a:rPr>
              <a:t> in shap</a:t>
            </a:r>
            <a:r>
              <a:rPr lang="en-US" sz="1125" b="0" i="0" u="none" dirty="0">
                <a:solidFill>
                  <a:srgbClr val="64748B"/>
                </a:solidFill>
                <a:latin typeface="Lato"/>
              </a:rPr>
              <a:t>ing</a:t>
            </a:r>
            <a:r>
              <a:rPr sz="1125" b="0" i="0" u="none" dirty="0">
                <a:solidFill>
                  <a:srgbClr val="64748B"/>
                </a:solidFill>
                <a:latin typeface="Lato"/>
              </a:rPr>
              <a:t> LRHS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15162" y="5029200"/>
            <a:ext cx="3640455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1" i="0" u="none">
                <a:solidFill>
                  <a:srgbClr val="1E1B4B"/>
                </a:solidFill>
                <a:latin typeface="Poppins"/>
              </a:rPr>
              <a:t>Follow Us on Social Media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15162" y="5276850"/>
            <a:ext cx="3467100" cy="4122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 dirty="0">
                <a:solidFill>
                  <a:srgbClr val="64748B"/>
                </a:solidFill>
                <a:latin typeface="Lato"/>
              </a:rPr>
              <a:t>Connect with Long Reach H</a:t>
            </a:r>
            <a:r>
              <a:rPr lang="en-US" sz="1125" b="0" i="0" u="none" dirty="0">
                <a:solidFill>
                  <a:srgbClr val="64748B"/>
                </a:solidFill>
                <a:latin typeface="Lato"/>
              </a:rPr>
              <a:t>igh </a:t>
            </a:r>
            <a:r>
              <a:rPr sz="1125" b="0" i="0" u="none" dirty="0">
                <a:solidFill>
                  <a:srgbClr val="64748B"/>
                </a:solidFill>
                <a:latin typeface="Lato"/>
              </a:rPr>
              <a:t>S</a:t>
            </a:r>
            <a:r>
              <a:rPr lang="en-US" sz="1125" b="0" i="0" u="none" dirty="0">
                <a:solidFill>
                  <a:srgbClr val="64748B"/>
                </a:solidFill>
                <a:latin typeface="Lato"/>
              </a:rPr>
              <a:t>chool</a:t>
            </a:r>
            <a:r>
              <a:rPr sz="1125" b="0" i="0" u="none" dirty="0">
                <a:solidFill>
                  <a:srgbClr val="64748B"/>
                </a:solidFill>
                <a:latin typeface="Lato"/>
              </a:rPr>
              <a:t> PTSA </a:t>
            </a:r>
            <a:r>
              <a:rPr lang="en-US" sz="1125" dirty="0">
                <a:solidFill>
                  <a:srgbClr val="64748B"/>
                </a:solidFill>
                <a:latin typeface="Lato"/>
              </a:rPr>
              <a:t>on Instagram and Facebook</a:t>
            </a:r>
            <a:endParaRPr sz="1125" b="0" i="0" u="none" dirty="0">
              <a:solidFill>
                <a:srgbClr val="64748B"/>
              </a:solidFill>
              <a:latin typeface="Lato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CCFAEE4-F0B2-CC86-0A84-1C3BA12661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72242" y="2975134"/>
            <a:ext cx="2103120" cy="2103120"/>
          </a:xfrm>
          <a:prstGeom prst="rect">
            <a:avLst/>
          </a:prstGeom>
        </p:spPr>
      </p:pic>
      <p:sp>
        <p:nvSpPr>
          <p:cNvPr id="27" name="TextBox 11">
            <a:extLst>
              <a:ext uri="{FF2B5EF4-FFF2-40B4-BE49-F238E27FC236}">
                <a16:creationId xmlns:a16="http://schemas.microsoft.com/office/drawing/2014/main" id="{1E197123-DA22-28AE-40F4-461745A2ED8C}"/>
              </a:ext>
            </a:extLst>
          </p:cNvPr>
          <p:cNvSpPr txBox="1"/>
          <p:nvPr/>
        </p:nvSpPr>
        <p:spPr>
          <a:xfrm>
            <a:off x="1190148" y="5369039"/>
            <a:ext cx="3977639" cy="32004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1300" b="0" i="0">
                <a:solidFill>
                  <a:srgbClr val="19191E"/>
                </a:solidFill>
                <a:latin typeface="Aptos"/>
              </a:rPr>
              <a:t>lrhs-ptsa.givebacks.com/shop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90E2CD7-15AD-7A67-1B29-7919C4F4D524}"/>
              </a:ext>
            </a:extLst>
          </p:cNvPr>
          <p:cNvSpPr txBox="1"/>
          <p:nvPr/>
        </p:nvSpPr>
        <p:spPr>
          <a:xfrm>
            <a:off x="2072242" y="6167988"/>
            <a:ext cx="9584114" cy="4770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00" b="1" i="0" dirty="0">
                <a:solidFill>
                  <a:srgbClr val="611BB8"/>
                </a:solidFill>
                <a:latin typeface="Aptos"/>
              </a:rPr>
              <a:t>LET’S GROW</a:t>
            </a:r>
            <a:r>
              <a:rPr lang="en-US" sz="3100" b="1" i="0" dirty="0">
                <a:solidFill>
                  <a:srgbClr val="611BB8"/>
                </a:solidFill>
                <a:latin typeface="Aptos"/>
              </a:rPr>
              <a:t> </a:t>
            </a:r>
            <a:r>
              <a:rPr sz="3100" b="1" i="0" dirty="0">
                <a:solidFill>
                  <a:srgbClr val="611BB8"/>
                </a:solidFill>
                <a:latin typeface="Aptos"/>
              </a:rPr>
              <a:t>LONG REACH</a:t>
            </a:r>
            <a:r>
              <a:rPr lang="en-US" sz="3100" b="1" i="0" dirty="0">
                <a:solidFill>
                  <a:srgbClr val="611BB8"/>
                </a:solidFill>
                <a:latin typeface="Aptos"/>
              </a:rPr>
              <a:t>  </a:t>
            </a:r>
            <a:r>
              <a:rPr sz="3100" b="1" i="0" dirty="0">
                <a:solidFill>
                  <a:srgbClr val="611BB8"/>
                </a:solidFill>
                <a:latin typeface="Aptos"/>
              </a:rPr>
              <a:t>TOGETHER.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4945E08-1E70-9CC1-D358-F124ADC07FF7}"/>
              </a:ext>
            </a:extLst>
          </p:cNvPr>
          <p:cNvSpPr/>
          <p:nvPr/>
        </p:nvSpPr>
        <p:spPr>
          <a:xfrm>
            <a:off x="-10201" y="-419"/>
            <a:ext cx="12191695" cy="1078992"/>
          </a:xfrm>
          <a:prstGeom prst="rect">
            <a:avLst/>
          </a:prstGeom>
          <a:solidFill>
            <a:srgbClr val="611BB8"/>
          </a:solidFill>
          <a:ln>
            <a:solidFill>
              <a:srgbClr val="611B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3" name="Picture 32" descr="lrhs_logo.png">
            <a:extLst>
              <a:ext uri="{FF2B5EF4-FFF2-40B4-BE49-F238E27FC236}">
                <a16:creationId xmlns:a16="http://schemas.microsoft.com/office/drawing/2014/main" id="{F709E339-59A8-6BE5-C2E8-8FED1007A4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32485" y="59436"/>
            <a:ext cx="988813" cy="102412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F29FDA2-5460-CF24-015F-CE3CD9554A74}"/>
              </a:ext>
            </a:extLst>
          </p:cNvPr>
          <p:cNvSpPr txBox="1"/>
          <p:nvPr/>
        </p:nvSpPr>
        <p:spPr>
          <a:xfrm>
            <a:off x="321922" y="219601"/>
            <a:ext cx="10378440" cy="5943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3000" b="1" i="0" dirty="0">
                <a:solidFill>
                  <a:srgbClr val="FFFFFF"/>
                </a:solidFill>
                <a:latin typeface="Aptos"/>
              </a:rPr>
              <a:t>Check Us Out &amp; Get Connected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C1592F5-4B33-1578-1252-AE6F6E4609A4}"/>
              </a:ext>
            </a:extLst>
          </p:cNvPr>
          <p:cNvSpPr txBox="1"/>
          <p:nvPr/>
        </p:nvSpPr>
        <p:spPr>
          <a:xfrm>
            <a:off x="333719" y="693089"/>
            <a:ext cx="9875520" cy="21945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100" b="0" i="0" dirty="0">
                <a:solidFill>
                  <a:srgbClr val="E6DCF6"/>
                </a:solidFill>
                <a:latin typeface="Aptos"/>
              </a:rPr>
              <a:t>Stay informed, join the PTSA and help us make 2026–2027 a great year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475</Words>
  <Application>Microsoft Office PowerPoint</Application>
  <PresentationFormat>Widescreen</PresentationFormat>
  <Paragraphs>66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Aptos</vt:lpstr>
      <vt:lpstr>Arial</vt:lpstr>
      <vt:lpstr>Calibri</vt:lpstr>
      <vt:lpstr>Lato</vt:lpstr>
      <vt:lpstr>Lato Medium</vt:lpstr>
      <vt:lpstr>Poppins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Zari Anthony</dc:creator>
  <cp:keywords/>
  <dc:description>generated using python-pptx</dc:description>
  <cp:lastModifiedBy>Zari Anthony</cp:lastModifiedBy>
  <cp:revision>3</cp:revision>
  <dcterms:created xsi:type="dcterms:W3CDTF">2013-01-27T09:14:16Z</dcterms:created>
  <dcterms:modified xsi:type="dcterms:W3CDTF">2026-08-22T22:06:12Z</dcterms:modified>
  <cp:category/>
</cp:coreProperties>
</file>